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70" r:id="rId5"/>
    <p:sldId id="260" r:id="rId6"/>
    <p:sldId id="264" r:id="rId7"/>
    <p:sldId id="265" r:id="rId8"/>
    <p:sldId id="271" r:id="rId9"/>
    <p:sldId id="266" r:id="rId10"/>
    <p:sldId id="267" r:id="rId11"/>
    <p:sldId id="268" r:id="rId12"/>
    <p:sldId id="261" r:id="rId13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74"/>
    <a:srgbClr val="283049"/>
    <a:srgbClr val="171A21"/>
    <a:srgbClr val="278EA5"/>
    <a:srgbClr val="190C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990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1138C58-6A1B-7A54-8CE9-9D810ECCF2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61622850-CFD7-83CF-2C8A-FBBB6567CE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B706864-4B77-0C00-58B4-6FBC928C3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27/09/2025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073550D-DCF1-1D40-CCB5-5F46A7257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8B78A8E-68D6-6967-D516-98F7D8290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065967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E7D4B3B-97DE-42D6-5608-04E96B4DC1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95AD328C-DE8A-87D4-491D-5CE196D3D3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9AEC922-948A-495A-A738-69A57FA660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27/09/2025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4B7628B-7528-88D1-228E-4DAF51F61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A266D18-268B-3FC0-0646-6E0C40263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91741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3BE80B0F-0546-0F61-5C4E-D06EE356FC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DDAFCB9E-B749-68B4-BC76-F5B490CB6A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7F8F256-2890-3D28-EC9C-53A691979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27/09/2025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415F16C-51C4-CE33-394F-699E9A42B7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4AB3BCB-2EA2-9C1F-FE4D-A6D6481D8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644784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DC41AE1-487C-F4C8-C4A6-F395D2C510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1B17599-551F-C175-1479-F85AF57884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2604074-0CA7-5CA4-A5CF-1599B3FAF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27/09/2025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3A44623-E6B6-BB5F-0492-CCB5527A0B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E934558-E4BA-622F-2A6C-DF82393CF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55616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0DFD31C-2315-0360-2E50-B5395B6A8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293A2A1-6F9A-1E54-45A9-C4B71A51FB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CE10113-D168-37F3-904D-511C80454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27/09/2025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A4488EF-99C5-04F9-9806-DB1FFED12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EFC0A91-1CD7-40E9-995E-0828AD7D8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565653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414BC3B-6F26-4D6A-4817-C2363C8CB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5EFEF42-FD76-5698-13E8-3B6A7223C1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90C57DAA-7773-7267-D87E-BDAD2715B0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3AF138F-29FC-A62A-7C24-A2E8C4425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27/09/2025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FC200AF-69D8-246A-8655-62DAE215A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49E67F2-CE19-0C74-22B7-EADE3EF4A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5592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4F2707D-4B46-D3B2-AAA8-C4150327E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B7DF1FCE-87C2-9B34-CB21-A5D633327A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2A1BA40A-8B54-D974-02F8-BBADC2A75A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585C9698-72A1-D8AC-D591-7D1396837C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6DB52AD1-83F1-8563-3930-67F41951C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941A1761-A29F-39BC-5ECD-FD4079D0F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27/09/2025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992D9C15-7CCD-4A4F-357C-F0E9AB525A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50C0D4F5-CEFF-2D78-0DDC-0FE3ADA5B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121755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56B5B0C-365D-E2AF-A643-ECBC5ED55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BA05C25C-CC20-1A22-5137-5525E0764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27/09/2025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1E7BFD5-E2D6-3C43-84E7-1F57786E9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3187FE6D-8207-88A5-2AD5-D0B05B8B5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840785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B13B9C87-616C-CB0E-C508-731DF1919B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27/09/2025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5CF4E67E-AA8A-F527-3971-0AC8090CD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CA71625-AB7F-FC42-13A1-D758A228F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682414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732E928-8BBD-9C33-D1F0-A0F41C1E3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4DF5B0A-F287-8AC3-7B2A-ED48F29F4E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B582257F-A5F1-6C74-CF8B-B04D3207CB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E488F57-5821-B577-3CBB-3EFA193F9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27/09/2025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E070397-462B-B16B-47FA-679F582B1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A4B031C1-A442-94BE-981E-AB0CCE7CA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983473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C21B0F3-050D-2097-5008-7FFC64204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4F18A5DA-DF4C-B2C1-F94F-D3137CD4D0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1DE7CD82-C923-AC67-8E32-CD08CC7320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03CD416-BDB7-AD4E-BB7E-888EC8F537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27/09/2025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BB98A3B-969C-E19F-8CB3-76B4AC70B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0339FCA0-E70D-AAD2-E6F9-009517570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569344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harpenSoften amount="-6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147D05E5-6F2D-CCF7-E769-CB1D0DDB8F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12B6379-41DB-6E00-1AFE-5EE16B5524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84D7228-4155-9C76-330E-99F138E0A1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F84600-80CA-4B2C-BD7B-B3D76F75AACB}" type="datetimeFigureOut">
              <a:rPr lang="it-IT" smtClean="0"/>
              <a:t>27/09/2025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8E46A1B-3DE0-9020-C411-60B210C6E0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5D2AE6F-D1F8-CB2C-E78D-2F338C15FC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150157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UnivaqStudentHub/LPS/wiki/Documentazione-M68k#comandi-di-branch" TargetMode="Externa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UnivaqStudentHub/LPS/wiki/Documentazione-M68k#indirizzi-di-memoria-e-label" TargetMode="Externa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UnivaqStudentHub/LPS/wiki/Documentazione-M68k#introduzione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ibm.com/think/topics/machine-learning" TargetMode="Externa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UnivaqStudentHub/LPS/wiki/Documentazione-M68k#cmp-l-w-b-w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14">
            <a:extLst>
              <a:ext uri="{FF2B5EF4-FFF2-40B4-BE49-F238E27FC236}">
                <a16:creationId xmlns:a16="http://schemas.microsoft.com/office/drawing/2014/main" id="{19D4A8CF-1EF0-0B31-894C-97C502A3899C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7310120" y="503704"/>
            <a:ext cx="403352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9600" b="1" dirty="0">
                <a:solidFill>
                  <a:srgbClr val="FF0074"/>
                </a:solidFill>
                <a:latin typeface="Amasis MT Pro" panose="02040504050005020304" pitchFamily="18" charset="0"/>
              </a:rPr>
              <a:t>AI</a:t>
            </a:r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506789E1-C3DB-AECE-979B-73CBD9E94315}"/>
              </a:ext>
            </a:extLst>
          </p:cNvPr>
          <p:cNvSpPr/>
          <p:nvPr/>
        </p:nvSpPr>
        <p:spPr>
          <a:xfrm>
            <a:off x="0" y="940863"/>
            <a:ext cx="6461760" cy="5917137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8C5E9D8A-4EEF-3D35-A107-83047BCBD2A3}"/>
              </a:ext>
            </a:extLst>
          </p:cNvPr>
          <p:cNvSpPr/>
          <p:nvPr/>
        </p:nvSpPr>
        <p:spPr>
          <a:xfrm>
            <a:off x="5730240" y="2651761"/>
            <a:ext cx="6461760" cy="4206240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E0D592B3-5D24-DB92-0A27-18565FEDFB1E}"/>
              </a:ext>
            </a:extLst>
          </p:cNvPr>
          <p:cNvSpPr txBox="1"/>
          <p:nvPr/>
        </p:nvSpPr>
        <p:spPr>
          <a:xfrm>
            <a:off x="8061960" y="5984963"/>
            <a:ext cx="1798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>
                <a:solidFill>
                  <a:schemeClr val="bg1"/>
                </a:solidFill>
                <a:latin typeface="Comic Sans MS" panose="030F0702030302020204" pitchFamily="66" charset="0"/>
              </a:rPr>
              <a:t>Github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di questa lezione</a:t>
            </a: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2ACC21D0-34AB-9935-CA45-E26734354E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60640" y="3284330"/>
            <a:ext cx="2600960" cy="2600960"/>
          </a:xfrm>
          <a:prstGeom prst="roundRect">
            <a:avLst/>
          </a:prstGeom>
        </p:spPr>
      </p:pic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C92F77C4-8F62-EE64-6C84-344F5569132A}"/>
              </a:ext>
            </a:extLst>
          </p:cNvPr>
          <p:cNvSpPr/>
          <p:nvPr/>
        </p:nvSpPr>
        <p:spPr>
          <a:xfrm>
            <a:off x="587447" y="1135334"/>
            <a:ext cx="4555346" cy="3449476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7AE737F9-C537-9C11-8E06-98C643709B63}"/>
              </a:ext>
            </a:extLst>
          </p:cNvPr>
          <p:cNvSpPr txBox="1"/>
          <p:nvPr/>
        </p:nvSpPr>
        <p:spPr>
          <a:xfrm>
            <a:off x="688172" y="1319863"/>
            <a:ext cx="435389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AI, AI, AI, AI, quante volte ci è capitato di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sentire o leggere 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questa parola?</a:t>
            </a:r>
          </a:p>
          <a:p>
            <a:pPr algn="ctr"/>
            <a:endParaRPr lang="it-IT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Ormai è entrata da tutte le parti, ma siamo sicuri di sapere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cosa è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veramente?</a:t>
            </a:r>
            <a:endParaRPr lang="it-IT" dirty="0">
              <a:solidFill>
                <a:srgbClr val="FF0074"/>
              </a:solidFill>
              <a:latin typeface="Comic Sans MS" panose="030F0702030302020204" pitchFamily="66" charset="0"/>
            </a:endParaRPr>
          </a:p>
          <a:p>
            <a:pPr algn="ctr"/>
            <a:endParaRPr lang="it-IT" dirty="0">
              <a:solidFill>
                <a:srgbClr val="FF0074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I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meno tecnici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e non del settore griderebbero subito alle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LLM</a:t>
            </a:r>
          </a:p>
          <a:p>
            <a:pPr algn="ctr"/>
            <a:endParaRPr lang="it-IT" dirty="0">
              <a:solidFill>
                <a:srgbClr val="FF0074"/>
              </a:solidFill>
              <a:latin typeface="Comic Sans MS" panose="030F0702030302020204" pitchFamily="66" charset="0"/>
            </a:endParaRPr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44C6F1A8-F7FF-FDF7-C974-1A43A32CECF7}"/>
              </a:ext>
            </a:extLst>
          </p:cNvPr>
          <p:cNvSpPr/>
          <p:nvPr/>
        </p:nvSpPr>
        <p:spPr>
          <a:xfrm>
            <a:off x="587447" y="4927843"/>
            <a:ext cx="4555346" cy="172473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E0E7B77B-D136-E9A6-5924-C940E64E1DB4}"/>
              </a:ext>
            </a:extLst>
          </p:cNvPr>
          <p:cNvSpPr txBox="1"/>
          <p:nvPr/>
        </p:nvSpPr>
        <p:spPr>
          <a:xfrm>
            <a:off x="688172" y="5190047"/>
            <a:ext cx="43538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Oggi proveremo a crearci una nostra AI e capiremo il perché a volte dire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AI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vuol dire riferirsi ad un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concetto molto vago</a:t>
            </a:r>
          </a:p>
        </p:txBody>
      </p:sp>
    </p:spTree>
    <p:extLst>
      <p:ext uri="{BB962C8B-B14F-4D97-AF65-F5344CB8AC3E}">
        <p14:creationId xmlns:p14="http://schemas.microsoft.com/office/powerpoint/2010/main" val="24162068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1" y="-87486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DATASET BILANCIATI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2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0E82439F-0A26-59C2-909B-A5B5BE0233C2}"/>
              </a:ext>
            </a:extLst>
          </p:cNvPr>
          <p:cNvSpPr/>
          <p:nvPr/>
        </p:nvSpPr>
        <p:spPr>
          <a:xfrm>
            <a:off x="3683478" y="2898416"/>
            <a:ext cx="8121049" cy="3205549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2206EAC6-E093-5FDB-C3C7-84A382032B94}"/>
              </a:ext>
            </a:extLst>
          </p:cNvPr>
          <p:cNvSpPr/>
          <p:nvPr/>
        </p:nvSpPr>
        <p:spPr>
          <a:xfrm>
            <a:off x="4092106" y="3129911"/>
            <a:ext cx="7535023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9" name="Rettangolo con angoli arrotondati 18">
            <a:extLst>
              <a:ext uri="{FF2B5EF4-FFF2-40B4-BE49-F238E27FC236}">
                <a16:creationId xmlns:a16="http://schemas.microsoft.com/office/drawing/2014/main" id="{8201C26B-79E2-5AEF-651A-026AF18477B5}"/>
              </a:ext>
            </a:extLst>
          </p:cNvPr>
          <p:cNvSpPr/>
          <p:nvPr/>
        </p:nvSpPr>
        <p:spPr>
          <a:xfrm>
            <a:off x="4112630" y="3847418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2" name="Rettangolo con angoli arrotondati 21">
            <a:extLst>
              <a:ext uri="{FF2B5EF4-FFF2-40B4-BE49-F238E27FC236}">
                <a16:creationId xmlns:a16="http://schemas.microsoft.com/office/drawing/2014/main" id="{D9D9CE2F-5E56-FF22-F82F-C75199A2D205}"/>
              </a:ext>
            </a:extLst>
          </p:cNvPr>
          <p:cNvSpPr/>
          <p:nvPr/>
        </p:nvSpPr>
        <p:spPr>
          <a:xfrm>
            <a:off x="4112630" y="4622047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E6FD1A2C-0AEF-C928-B9B3-B64269A81B11}"/>
              </a:ext>
            </a:extLst>
          </p:cNvPr>
          <p:cNvSpPr/>
          <p:nvPr/>
        </p:nvSpPr>
        <p:spPr>
          <a:xfrm>
            <a:off x="4112630" y="5396677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aphicFrame>
        <p:nvGraphicFramePr>
          <p:cNvPr id="13" name="Tabella 17">
            <a:extLst>
              <a:ext uri="{FF2B5EF4-FFF2-40B4-BE49-F238E27FC236}">
                <a16:creationId xmlns:a16="http://schemas.microsoft.com/office/drawing/2014/main" id="{AC7E6B62-8431-7ECE-9787-FDA7679101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9767120"/>
              </p:ext>
            </p:extLst>
          </p:nvPr>
        </p:nvGraphicFramePr>
        <p:xfrm>
          <a:off x="3868604" y="3140365"/>
          <a:ext cx="760165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38461">
                  <a:extLst>
                    <a:ext uri="{9D8B030D-6E8A-4147-A177-3AD203B41FA5}">
                      <a16:colId xmlns:a16="http://schemas.microsoft.com/office/drawing/2014/main" val="1748936456"/>
                    </a:ext>
                  </a:extLst>
                </a:gridCol>
                <a:gridCol w="2538461">
                  <a:extLst>
                    <a:ext uri="{9D8B030D-6E8A-4147-A177-3AD203B41FA5}">
                      <a16:colId xmlns:a16="http://schemas.microsoft.com/office/drawing/2014/main" val="1599041407"/>
                    </a:ext>
                  </a:extLst>
                </a:gridCol>
                <a:gridCol w="2524728">
                  <a:extLst>
                    <a:ext uri="{9D8B030D-6E8A-4147-A177-3AD203B41FA5}">
                      <a16:colId xmlns:a16="http://schemas.microsoft.com/office/drawing/2014/main" val="8280559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Comando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Logicamente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Acronimo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3650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beq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==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18943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bne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!=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not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70561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blt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&lt;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less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than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67352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ble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&lt;=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less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or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987782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FF0074"/>
                          </a:solidFill>
                        </a:rPr>
                        <a:t>bgt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&gt;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greater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than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8478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bge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&gt;=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greater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or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9099324"/>
                  </a:ext>
                </a:extLst>
              </a:tr>
            </a:tbl>
          </a:graphicData>
        </a:graphic>
      </p:graphicFrame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5CCF7C1A-B47F-0B62-973A-B1BE912718CE}"/>
              </a:ext>
            </a:extLst>
          </p:cNvPr>
          <p:cNvSpPr/>
          <p:nvPr/>
        </p:nvSpPr>
        <p:spPr>
          <a:xfrm rot="10800000" flipV="1">
            <a:off x="1607386" y="1450641"/>
            <a:ext cx="9141123" cy="128847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B116D1E4-0679-F10D-E1BD-3E8BC0E18BE7}"/>
              </a:ext>
            </a:extLst>
          </p:cNvPr>
          <p:cNvSpPr txBox="1"/>
          <p:nvPr/>
        </p:nvSpPr>
        <p:spPr>
          <a:xfrm>
            <a:off x="1443491" y="1674565"/>
            <a:ext cx="30537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cmp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beq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sezione2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3072B9BD-E171-1CC9-5E90-6DA5E20DE593}"/>
              </a:ext>
            </a:extLst>
          </p:cNvPr>
          <p:cNvSpPr txBox="1"/>
          <p:nvPr/>
        </p:nvSpPr>
        <p:spPr>
          <a:xfrm>
            <a:off x="4692798" y="1471488"/>
            <a:ext cx="609981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Se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==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allora facciamo un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salto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alla label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chiamata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sezione2</a:t>
            </a: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17" name="Rettangolo con angoli arrotondati 16">
            <a:extLst>
              <a:ext uri="{FF2B5EF4-FFF2-40B4-BE49-F238E27FC236}">
                <a16:creationId xmlns:a16="http://schemas.microsoft.com/office/drawing/2014/main" id="{9A703ACE-5265-61FA-7633-142AED8545C3}"/>
              </a:ext>
            </a:extLst>
          </p:cNvPr>
          <p:cNvSpPr/>
          <p:nvPr/>
        </p:nvSpPr>
        <p:spPr>
          <a:xfrm>
            <a:off x="175938" y="2895211"/>
            <a:ext cx="3271815" cy="3205549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08814CE3-BBFF-95DF-D3F1-3632252110E0}"/>
              </a:ext>
            </a:extLst>
          </p:cNvPr>
          <p:cNvSpPr txBox="1"/>
          <p:nvPr/>
        </p:nvSpPr>
        <p:spPr>
          <a:xfrm>
            <a:off x="362766" y="3184067"/>
            <a:ext cx="289815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I comandi a destra per funzionare devono essere seguiti dalla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label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di dove il programma deve «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saltare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»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54BC6D42-4D60-4C06-66EA-E34FFB5D9866}"/>
              </a:ext>
            </a:extLst>
          </p:cNvPr>
          <p:cNvSpPr txBox="1"/>
          <p:nvPr/>
        </p:nvSpPr>
        <p:spPr>
          <a:xfrm>
            <a:off x="362766" y="5028870"/>
            <a:ext cx="2898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comando &lt;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label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4637844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1" y="-87486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LETTURA RISULTATI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2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0E82439F-0A26-59C2-909B-A5B5BE0233C2}"/>
              </a:ext>
            </a:extLst>
          </p:cNvPr>
          <p:cNvSpPr/>
          <p:nvPr/>
        </p:nvSpPr>
        <p:spPr>
          <a:xfrm>
            <a:off x="3683478" y="2898416"/>
            <a:ext cx="8121049" cy="3205549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2206EAC6-E093-5FDB-C3C7-84A382032B94}"/>
              </a:ext>
            </a:extLst>
          </p:cNvPr>
          <p:cNvSpPr/>
          <p:nvPr/>
        </p:nvSpPr>
        <p:spPr>
          <a:xfrm>
            <a:off x="4092106" y="3129911"/>
            <a:ext cx="7535023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9" name="Rettangolo con angoli arrotondati 18">
            <a:extLst>
              <a:ext uri="{FF2B5EF4-FFF2-40B4-BE49-F238E27FC236}">
                <a16:creationId xmlns:a16="http://schemas.microsoft.com/office/drawing/2014/main" id="{8201C26B-79E2-5AEF-651A-026AF18477B5}"/>
              </a:ext>
            </a:extLst>
          </p:cNvPr>
          <p:cNvSpPr/>
          <p:nvPr/>
        </p:nvSpPr>
        <p:spPr>
          <a:xfrm>
            <a:off x="4112630" y="3847418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2" name="Rettangolo con angoli arrotondati 21">
            <a:extLst>
              <a:ext uri="{FF2B5EF4-FFF2-40B4-BE49-F238E27FC236}">
                <a16:creationId xmlns:a16="http://schemas.microsoft.com/office/drawing/2014/main" id="{D9D9CE2F-5E56-FF22-F82F-C75199A2D205}"/>
              </a:ext>
            </a:extLst>
          </p:cNvPr>
          <p:cNvSpPr/>
          <p:nvPr/>
        </p:nvSpPr>
        <p:spPr>
          <a:xfrm>
            <a:off x="4112630" y="4622047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E6FD1A2C-0AEF-C928-B9B3-B64269A81B11}"/>
              </a:ext>
            </a:extLst>
          </p:cNvPr>
          <p:cNvSpPr/>
          <p:nvPr/>
        </p:nvSpPr>
        <p:spPr>
          <a:xfrm>
            <a:off x="4112630" y="5396677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aphicFrame>
        <p:nvGraphicFramePr>
          <p:cNvPr id="13" name="Tabella 17">
            <a:extLst>
              <a:ext uri="{FF2B5EF4-FFF2-40B4-BE49-F238E27FC236}">
                <a16:creationId xmlns:a16="http://schemas.microsoft.com/office/drawing/2014/main" id="{AC7E6B62-8431-7ECE-9787-FDA767910151}"/>
              </a:ext>
            </a:extLst>
          </p:cNvPr>
          <p:cNvGraphicFramePr>
            <a:graphicFrameLocks noGrp="1"/>
          </p:cNvGraphicFramePr>
          <p:nvPr/>
        </p:nvGraphicFramePr>
        <p:xfrm>
          <a:off x="3868604" y="3140365"/>
          <a:ext cx="760165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38461">
                  <a:extLst>
                    <a:ext uri="{9D8B030D-6E8A-4147-A177-3AD203B41FA5}">
                      <a16:colId xmlns:a16="http://schemas.microsoft.com/office/drawing/2014/main" val="1748936456"/>
                    </a:ext>
                  </a:extLst>
                </a:gridCol>
                <a:gridCol w="2538461">
                  <a:extLst>
                    <a:ext uri="{9D8B030D-6E8A-4147-A177-3AD203B41FA5}">
                      <a16:colId xmlns:a16="http://schemas.microsoft.com/office/drawing/2014/main" val="1599041407"/>
                    </a:ext>
                  </a:extLst>
                </a:gridCol>
                <a:gridCol w="2524728">
                  <a:extLst>
                    <a:ext uri="{9D8B030D-6E8A-4147-A177-3AD203B41FA5}">
                      <a16:colId xmlns:a16="http://schemas.microsoft.com/office/drawing/2014/main" val="8280559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Comando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Logicamente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Acronimo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3650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beq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==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18943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bne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!=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not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70561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blt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&lt;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less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than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67352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ble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&lt;=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less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or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987782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FF0074"/>
                          </a:solidFill>
                        </a:rPr>
                        <a:t>bgt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&gt;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greater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than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8478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bge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&gt;=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greater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or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9099324"/>
                  </a:ext>
                </a:extLst>
              </a:tr>
            </a:tbl>
          </a:graphicData>
        </a:graphic>
      </p:graphicFrame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5CCF7C1A-B47F-0B62-973A-B1BE912718CE}"/>
              </a:ext>
            </a:extLst>
          </p:cNvPr>
          <p:cNvSpPr/>
          <p:nvPr/>
        </p:nvSpPr>
        <p:spPr>
          <a:xfrm rot="10800000" flipV="1">
            <a:off x="1607386" y="1450641"/>
            <a:ext cx="9141123" cy="128847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B116D1E4-0679-F10D-E1BD-3E8BC0E18BE7}"/>
              </a:ext>
            </a:extLst>
          </p:cNvPr>
          <p:cNvSpPr txBox="1"/>
          <p:nvPr/>
        </p:nvSpPr>
        <p:spPr>
          <a:xfrm>
            <a:off x="1515498" y="1521597"/>
            <a:ext cx="30537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cmp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beq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sezione2</a:t>
            </a:r>
          </a:p>
          <a:p>
            <a:pPr algn="ctr"/>
            <a:endParaRPr lang="en-US" dirty="0">
              <a:solidFill>
                <a:srgbClr val="00B050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sezione2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: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3072B9BD-E171-1CC9-5E90-6DA5E20DE593}"/>
              </a:ext>
            </a:extLst>
          </p:cNvPr>
          <p:cNvSpPr txBox="1"/>
          <p:nvPr/>
        </p:nvSpPr>
        <p:spPr>
          <a:xfrm>
            <a:off x="4692798" y="1471488"/>
            <a:ext cx="609981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Se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==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allora facciamo un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salto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alla label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chiamata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sezione2</a:t>
            </a: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17" name="Rettangolo con angoli arrotondati 16">
            <a:extLst>
              <a:ext uri="{FF2B5EF4-FFF2-40B4-BE49-F238E27FC236}">
                <a16:creationId xmlns:a16="http://schemas.microsoft.com/office/drawing/2014/main" id="{9A703ACE-5265-61FA-7633-142AED8545C3}"/>
              </a:ext>
            </a:extLst>
          </p:cNvPr>
          <p:cNvSpPr/>
          <p:nvPr/>
        </p:nvSpPr>
        <p:spPr>
          <a:xfrm>
            <a:off x="175938" y="2895211"/>
            <a:ext cx="3271815" cy="3205549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08814CE3-BBFF-95DF-D3F1-3632252110E0}"/>
              </a:ext>
            </a:extLst>
          </p:cNvPr>
          <p:cNvSpPr txBox="1"/>
          <p:nvPr/>
        </p:nvSpPr>
        <p:spPr>
          <a:xfrm>
            <a:off x="362766" y="3221585"/>
            <a:ext cx="28981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Semantica label per fare il salto: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54BC6D42-4D60-4C06-66EA-E34FFB5D9866}"/>
              </a:ext>
            </a:extLst>
          </p:cNvPr>
          <p:cNvSpPr txBox="1"/>
          <p:nvPr/>
        </p:nvSpPr>
        <p:spPr>
          <a:xfrm>
            <a:off x="362766" y="4194290"/>
            <a:ext cx="2898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>
                <a:solidFill>
                  <a:srgbClr val="00B050"/>
                </a:solidFill>
                <a:latin typeface="Comic Sans MS" panose="030F0702030302020204" pitchFamily="66" charset="0"/>
              </a:rPr>
              <a:t>nomeLabel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:</a:t>
            </a: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FB56278F-EAB0-F746-E208-276C80B36D77}"/>
              </a:ext>
            </a:extLst>
          </p:cNvPr>
          <p:cNvSpPr/>
          <p:nvPr/>
        </p:nvSpPr>
        <p:spPr>
          <a:xfrm rot="10800000" flipV="1">
            <a:off x="4280858" y="6263261"/>
            <a:ext cx="6763108" cy="420727"/>
          </a:xfrm>
          <a:prstGeom prst="roundRect">
            <a:avLst/>
          </a:prstGeom>
          <a:solidFill>
            <a:srgbClr val="283049"/>
          </a:solidFill>
          <a:ln>
            <a:solidFill>
              <a:srgbClr val="FF00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60E60C90-A1FB-553B-FCFF-08946E3DF0C3}"/>
              </a:ext>
            </a:extLst>
          </p:cNvPr>
          <p:cNvSpPr txBox="1"/>
          <p:nvPr/>
        </p:nvSpPr>
        <p:spPr>
          <a:xfrm>
            <a:off x="5111646" y="6286110"/>
            <a:ext cx="5262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Quindi, alla fine, funziona un po’ come il </a:t>
            </a:r>
            <a:r>
              <a:rPr lang="it-IT" dirty="0">
                <a:solidFill>
                  <a:srgbClr val="00B050"/>
                </a:solidFill>
              </a:rPr>
              <a:t>goto</a:t>
            </a:r>
            <a:r>
              <a:rPr lang="it-IT" dirty="0">
                <a:solidFill>
                  <a:schemeClr val="bg1"/>
                </a:solidFill>
              </a:rPr>
              <a:t> in </a:t>
            </a:r>
            <a:r>
              <a:rPr lang="it-IT" dirty="0">
                <a:solidFill>
                  <a:srgbClr val="FF0074"/>
                </a:solidFill>
              </a:rPr>
              <a:t>C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366C513B-DC61-7DFE-3151-D6C96288412B}"/>
              </a:ext>
            </a:extLst>
          </p:cNvPr>
          <p:cNvSpPr txBox="1"/>
          <p:nvPr/>
        </p:nvSpPr>
        <p:spPr>
          <a:xfrm>
            <a:off x="362766" y="4926351"/>
            <a:ext cx="28981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Da ricordare di mettere i due punti alla fine</a:t>
            </a:r>
          </a:p>
        </p:txBody>
      </p:sp>
    </p:spTree>
    <p:extLst>
      <p:ext uri="{BB962C8B-B14F-4D97-AF65-F5344CB8AC3E}">
        <p14:creationId xmlns:p14="http://schemas.microsoft.com/office/powerpoint/2010/main" val="9017241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3507548" y="-125945"/>
            <a:ext cx="5176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TITOLO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2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60268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0" y="-125945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DEFINIZIONE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Rettangolo con angoli arrotondati 19">
            <a:extLst>
              <a:ext uri="{FF2B5EF4-FFF2-40B4-BE49-F238E27FC236}">
                <a16:creationId xmlns:a16="http://schemas.microsoft.com/office/drawing/2014/main" id="{349558DC-5B71-A98C-7D2D-8A897BC1EEF2}"/>
              </a:ext>
            </a:extLst>
          </p:cNvPr>
          <p:cNvSpPr/>
          <p:nvPr/>
        </p:nvSpPr>
        <p:spPr>
          <a:xfrm>
            <a:off x="3046094" y="3287803"/>
            <a:ext cx="6099811" cy="1551616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2FF18306-C653-71BE-3067-BFE80CB6F735}"/>
              </a:ext>
            </a:extLst>
          </p:cNvPr>
          <p:cNvSpPr txBox="1"/>
          <p:nvPr/>
        </p:nvSpPr>
        <p:spPr>
          <a:xfrm>
            <a:off x="3046094" y="2019419"/>
            <a:ext cx="60998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Conoscete gli </a:t>
            </a:r>
            <a:r>
              <a:rPr lang="it-IT" b="1" dirty="0">
                <a:solidFill>
                  <a:srgbClr val="FF0074"/>
                </a:solidFill>
                <a:latin typeface="Comic Sans MS" panose="030F0702030302020204" pitchFamily="66" charset="0"/>
              </a:rPr>
              <a:t>algoritmi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? </a:t>
            </a:r>
          </a:p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Pensatene a uno molto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banale</a:t>
            </a:r>
          </a:p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Bene, anche esso potrebbe essere definito come AI</a:t>
            </a:r>
            <a:endParaRPr lang="it-IT" b="1" dirty="0">
              <a:solidFill>
                <a:srgbClr val="FF0074"/>
              </a:solidFill>
              <a:latin typeface="Comic Sans MS" panose="030F0702030302020204" pitchFamily="66" charset="0"/>
            </a:endParaRP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2BE7BA32-FB22-C422-6A5D-FA7C9604D43D}"/>
              </a:ext>
            </a:extLst>
          </p:cNvPr>
          <p:cNvSpPr txBox="1"/>
          <p:nvPr/>
        </p:nvSpPr>
        <p:spPr>
          <a:xfrm>
            <a:off x="3566759" y="5338633"/>
            <a:ext cx="51128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Definizione molto vaga vero? </a:t>
            </a:r>
            <a:r>
              <a:rPr lang="it-IT" dirty="0" err="1">
                <a:solidFill>
                  <a:schemeClr val="bg1"/>
                </a:solidFill>
                <a:latin typeface="Comic Sans MS" panose="030F0702030302020204" pitchFamily="66" charset="0"/>
              </a:rPr>
              <a:t>Bhe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 è vero, vediamo un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esempio banale </a:t>
            </a:r>
            <a:endParaRPr lang="it-IT" b="1" dirty="0">
              <a:solidFill>
                <a:srgbClr val="FF0074"/>
              </a:solidFill>
              <a:latin typeface="Comic Sans MS" panose="030F0702030302020204" pitchFamily="66" charset="0"/>
            </a:endParaRP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9171E829-EA10-4D4E-552F-195E05ADE765}"/>
              </a:ext>
            </a:extLst>
          </p:cNvPr>
          <p:cNvSpPr txBox="1"/>
          <p:nvPr/>
        </p:nvSpPr>
        <p:spPr>
          <a:xfrm>
            <a:off x="3512387" y="3434316"/>
            <a:ext cx="51672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L’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AI,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definita in italiano come «Agente intelligente», è una qualsiasi entità in grado di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percepire l’ambiente 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che lo circonda e di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eseguire azioni</a:t>
            </a:r>
          </a:p>
        </p:txBody>
      </p:sp>
    </p:spTree>
    <p:extLst>
      <p:ext uri="{BB962C8B-B14F-4D97-AF65-F5344CB8AC3E}">
        <p14:creationId xmlns:p14="http://schemas.microsoft.com/office/powerpoint/2010/main" val="34125630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6" name="Rettangolo con angoli arrotondati 25">
            <a:extLst>
              <a:ext uri="{FF2B5EF4-FFF2-40B4-BE49-F238E27FC236}">
                <a16:creationId xmlns:a16="http://schemas.microsoft.com/office/drawing/2014/main" id="{1F484DF2-457D-58D2-92A2-C95713AE5FDA}"/>
              </a:ext>
            </a:extLst>
          </p:cNvPr>
          <p:cNvSpPr/>
          <p:nvPr/>
        </p:nvSpPr>
        <p:spPr>
          <a:xfrm rot="10800000" flipV="1">
            <a:off x="2714445" y="2112517"/>
            <a:ext cx="6763108" cy="420727"/>
          </a:xfrm>
          <a:prstGeom prst="roundRect">
            <a:avLst/>
          </a:prstGeom>
          <a:solidFill>
            <a:srgbClr val="283049"/>
          </a:solidFill>
          <a:ln>
            <a:solidFill>
              <a:srgbClr val="FF00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5354F5A3-4A8A-51B6-AFFE-17164992DCD5}"/>
              </a:ext>
            </a:extLst>
          </p:cNvPr>
          <p:cNvSpPr txBox="1"/>
          <p:nvPr/>
        </p:nvSpPr>
        <p:spPr>
          <a:xfrm>
            <a:off x="3507548" y="2135366"/>
            <a:ext cx="5262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>
                <a:solidFill>
                  <a:srgbClr val="00B050"/>
                </a:solidFill>
                <a:latin typeface="Comic Sans MS" panose="030F0702030302020204" pitchFamily="66" charset="0"/>
              </a:rPr>
              <a:t>if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condizione </a:t>
            </a:r>
            <a:r>
              <a:rPr lang="it-IT" dirty="0" err="1">
                <a:solidFill>
                  <a:srgbClr val="FF0074"/>
                </a:solidFill>
                <a:latin typeface="Comic Sans MS" panose="030F0702030302020204" pitchFamily="66" charset="0"/>
              </a:rPr>
              <a:t>then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azione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0E4F2E54-D2E3-7C46-433F-006F95ABEBFF}"/>
              </a:ext>
            </a:extLst>
          </p:cNvPr>
          <p:cNvSpPr txBox="1"/>
          <p:nvPr/>
        </p:nvSpPr>
        <p:spPr>
          <a:xfrm>
            <a:off x="0" y="-125945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ESEMPI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4BEB86CF-80F0-88A5-9DDD-8103006D0C07}"/>
              </a:ext>
            </a:extLst>
          </p:cNvPr>
          <p:cNvSpPr txBox="1"/>
          <p:nvPr/>
        </p:nvSpPr>
        <p:spPr>
          <a:xfrm>
            <a:off x="3046093" y="2898664"/>
            <a:ext cx="60998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Avete letto benissimo, questa è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la più semplice AI 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che si potrebbe creare</a:t>
            </a:r>
          </a:p>
          <a:p>
            <a:pPr algn="ctr"/>
            <a:endParaRPr lang="it-IT" b="1" dirty="0">
              <a:solidFill>
                <a:srgbClr val="FF0074"/>
              </a:solidFill>
              <a:latin typeface="Comic Sans MS" panose="030F0702030302020204" pitchFamily="66" charset="0"/>
            </a:endParaRPr>
          </a:p>
        </p:txBody>
      </p:sp>
      <p:sp>
        <p:nvSpPr>
          <p:cNvPr id="20" name="Rettangolo con angoli arrotondati 19">
            <a:extLst>
              <a:ext uri="{FF2B5EF4-FFF2-40B4-BE49-F238E27FC236}">
                <a16:creationId xmlns:a16="http://schemas.microsoft.com/office/drawing/2014/main" id="{1F0D5E95-AC58-50B7-EF7F-9952955B71B4}"/>
              </a:ext>
            </a:extLst>
          </p:cNvPr>
          <p:cNvSpPr/>
          <p:nvPr/>
        </p:nvSpPr>
        <p:spPr>
          <a:xfrm>
            <a:off x="430074" y="3922875"/>
            <a:ext cx="11417059" cy="646331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3B07E350-3A06-2046-03B8-8352D7D9282C}"/>
              </a:ext>
            </a:extLst>
          </p:cNvPr>
          <p:cNvSpPr txBox="1"/>
          <p:nvPr/>
        </p:nvSpPr>
        <p:spPr>
          <a:xfrm>
            <a:off x="660567" y="4061999"/>
            <a:ext cx="11018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In particolare si chiama Agente Intelligente Semplice, basata quindi su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regole di condizione-azione</a:t>
            </a:r>
          </a:p>
        </p:txBody>
      </p:sp>
      <p:sp>
        <p:nvSpPr>
          <p:cNvPr id="30" name="Rettangolo con angoli arrotondati 29">
            <a:extLst>
              <a:ext uri="{FF2B5EF4-FFF2-40B4-BE49-F238E27FC236}">
                <a16:creationId xmlns:a16="http://schemas.microsoft.com/office/drawing/2014/main" id="{D7D327DF-CE5D-52AE-BCC4-1CDFB5DEB214}"/>
              </a:ext>
            </a:extLst>
          </p:cNvPr>
          <p:cNvSpPr/>
          <p:nvPr/>
        </p:nvSpPr>
        <p:spPr>
          <a:xfrm>
            <a:off x="430074" y="4913962"/>
            <a:ext cx="11417059" cy="1190003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E65E760D-0AAC-9100-AC73-D297D854E723}"/>
              </a:ext>
            </a:extLst>
          </p:cNvPr>
          <p:cNvSpPr txBox="1"/>
          <p:nvPr/>
        </p:nvSpPr>
        <p:spPr>
          <a:xfrm>
            <a:off x="629523" y="5189123"/>
            <a:ext cx="110181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Anche gli algoritmi di </a:t>
            </a:r>
            <a:r>
              <a:rPr lang="it-IT" dirty="0" err="1">
                <a:solidFill>
                  <a:srgbClr val="00B050"/>
                </a:solidFill>
                <a:latin typeface="Comic Sans MS" panose="030F0702030302020204" pitchFamily="66" charset="0"/>
              </a:rPr>
              <a:t>path-finding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possono essere definiti come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AI,</a:t>
            </a:r>
          </a:p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come anche gli algoritmi di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raccomandazione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 ad esempio di Amazon/Netflix</a:t>
            </a:r>
          </a:p>
        </p:txBody>
      </p:sp>
    </p:spTree>
    <p:extLst>
      <p:ext uri="{BB962C8B-B14F-4D97-AF65-F5344CB8AC3E}">
        <p14:creationId xmlns:p14="http://schemas.microsoft.com/office/powerpoint/2010/main" val="5078694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9EAE8B-3920-498A-BBE1-FEEA20F611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9144832E-094F-3626-25E0-FA4C9940F778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24DCFAFC-B2D2-7B4A-001B-A105C1D80E95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ACC7CE8C-E10A-FDD0-08DD-BF36E98F7E5E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93F10F1C-28C4-907E-F3DD-D8628CB666F4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0D75FABA-59B2-5612-3114-8F3DB3768456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004F6DFD-C319-F3B5-4400-76FBE9B0FBB9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6" name="Rettangolo con angoli arrotondati 25">
            <a:extLst>
              <a:ext uri="{FF2B5EF4-FFF2-40B4-BE49-F238E27FC236}">
                <a16:creationId xmlns:a16="http://schemas.microsoft.com/office/drawing/2014/main" id="{D43B8EB9-8399-A3C3-E993-5FF610823BAA}"/>
              </a:ext>
            </a:extLst>
          </p:cNvPr>
          <p:cNvSpPr/>
          <p:nvPr/>
        </p:nvSpPr>
        <p:spPr>
          <a:xfrm rot="10800000" flipV="1">
            <a:off x="2964611" y="3737550"/>
            <a:ext cx="6763108" cy="420727"/>
          </a:xfrm>
          <a:prstGeom prst="roundRect">
            <a:avLst/>
          </a:prstGeom>
          <a:solidFill>
            <a:srgbClr val="283049"/>
          </a:solidFill>
          <a:ln>
            <a:solidFill>
              <a:srgbClr val="FF00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D70BD660-4620-DB71-0DFB-D672008442DB}"/>
              </a:ext>
            </a:extLst>
          </p:cNvPr>
          <p:cNvSpPr txBox="1"/>
          <p:nvPr/>
        </p:nvSpPr>
        <p:spPr>
          <a:xfrm>
            <a:off x="2964612" y="3760399"/>
            <a:ext cx="6763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if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room_temperature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&lt; 67, </a:t>
            </a:r>
            <a:r>
              <a:rPr lang="en-US" dirty="0">
                <a:solidFill>
                  <a:srgbClr val="FF0074"/>
                </a:solidFill>
                <a:latin typeface="Comic Sans MS" panose="030F0702030302020204" pitchFamily="66" charset="0"/>
              </a:rPr>
              <a:t>then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turn_on_heater</a:t>
            </a:r>
            <a:endParaRPr lang="it-IT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D4C146E4-818B-56AC-6B81-80E6A2225B67}"/>
              </a:ext>
            </a:extLst>
          </p:cNvPr>
          <p:cNvSpPr txBox="1"/>
          <p:nvPr/>
        </p:nvSpPr>
        <p:spPr>
          <a:xfrm>
            <a:off x="0" y="-125945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ESEMPI</a:t>
            </a:r>
          </a:p>
        </p:txBody>
      </p:sp>
      <p:sp>
        <p:nvSpPr>
          <p:cNvPr id="20" name="Rettangolo con angoli arrotondati 19">
            <a:extLst>
              <a:ext uri="{FF2B5EF4-FFF2-40B4-BE49-F238E27FC236}">
                <a16:creationId xmlns:a16="http://schemas.microsoft.com/office/drawing/2014/main" id="{A627508F-8302-3040-4F8C-2F0B2BE44DA2}"/>
              </a:ext>
            </a:extLst>
          </p:cNvPr>
          <p:cNvSpPr/>
          <p:nvPr/>
        </p:nvSpPr>
        <p:spPr>
          <a:xfrm>
            <a:off x="430074" y="2266605"/>
            <a:ext cx="11417059" cy="646331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DA39E8B3-4028-5D13-2EB9-CA64F4F9427D}"/>
              </a:ext>
            </a:extLst>
          </p:cNvPr>
          <p:cNvSpPr txBox="1"/>
          <p:nvPr/>
        </p:nvSpPr>
        <p:spPr>
          <a:xfrm>
            <a:off x="660567" y="2405729"/>
            <a:ext cx="11018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Vediamo un altro esempio di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Agente Intelligente Semplice</a:t>
            </a:r>
          </a:p>
        </p:txBody>
      </p:sp>
      <p:sp>
        <p:nvSpPr>
          <p:cNvPr id="30" name="Rettangolo con angoli arrotondati 29">
            <a:extLst>
              <a:ext uri="{FF2B5EF4-FFF2-40B4-BE49-F238E27FC236}">
                <a16:creationId xmlns:a16="http://schemas.microsoft.com/office/drawing/2014/main" id="{6274E4B4-0AF0-4C6E-8129-664B943CC55A}"/>
              </a:ext>
            </a:extLst>
          </p:cNvPr>
          <p:cNvSpPr/>
          <p:nvPr/>
        </p:nvSpPr>
        <p:spPr>
          <a:xfrm>
            <a:off x="430074" y="4913962"/>
            <a:ext cx="11417059" cy="1190003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4ABD9EA4-8C60-8666-3E9F-86CECFA95DD2}"/>
              </a:ext>
            </a:extLst>
          </p:cNvPr>
          <p:cNvSpPr txBox="1"/>
          <p:nvPr/>
        </p:nvSpPr>
        <p:spPr>
          <a:xfrm>
            <a:off x="629523" y="5189123"/>
            <a:ext cx="110181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L’esempio si riferisce ad un possibile termostato, infatti la più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semplice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AI potrebbe essere formata da una serie di </a:t>
            </a:r>
            <a:r>
              <a:rPr lang="it-IT" dirty="0" err="1">
                <a:solidFill>
                  <a:srgbClr val="00B050"/>
                </a:solidFill>
                <a:latin typeface="Comic Sans MS" panose="030F0702030302020204" pitchFamily="66" charset="0"/>
              </a:rPr>
              <a:t>if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-else</a:t>
            </a:r>
          </a:p>
        </p:txBody>
      </p:sp>
    </p:spTree>
    <p:extLst>
      <p:ext uri="{BB962C8B-B14F-4D97-AF65-F5344CB8AC3E}">
        <p14:creationId xmlns:p14="http://schemas.microsoft.com/office/powerpoint/2010/main" val="32643797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-4" y="-33479"/>
            <a:ext cx="121919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COSA È VERAMENTE?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2B5EC8D-8E70-D0D4-68B1-DB258AD1A6E4}"/>
              </a:ext>
            </a:extLst>
          </p:cNvPr>
          <p:cNvSpPr txBox="1"/>
          <p:nvPr/>
        </p:nvSpPr>
        <p:spPr>
          <a:xfrm>
            <a:off x="3046093" y="1391057"/>
            <a:ext cx="60998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Anche se scritto in inglese lo schema qui sotto ci può far capire i vari rami che si possono andare a toccare</a:t>
            </a:r>
          </a:p>
        </p:txBody>
      </p:sp>
      <p:pic>
        <p:nvPicPr>
          <p:cNvPr id="18" name="Immagine 17" descr="Immagine che contiene testo, schermata, Carattere, Rettangolo&#10;&#10;Il contenuto generato dall'IA potrebbe non essere corretto.">
            <a:extLst>
              <a:ext uri="{FF2B5EF4-FFF2-40B4-BE49-F238E27FC236}">
                <a16:creationId xmlns:a16="http://schemas.microsoft.com/office/drawing/2014/main" id="{B5135522-5B5F-373E-0AE5-DB812C7A91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5747" y="2572848"/>
            <a:ext cx="8040498" cy="2837823"/>
          </a:xfrm>
          <a:prstGeom prst="rect">
            <a:avLst/>
          </a:prstGeom>
        </p:spPr>
      </p:pic>
      <p:sp>
        <p:nvSpPr>
          <p:cNvPr id="19" name="Rettangolo con angoli arrotondati 18">
            <a:extLst>
              <a:ext uri="{FF2B5EF4-FFF2-40B4-BE49-F238E27FC236}">
                <a16:creationId xmlns:a16="http://schemas.microsoft.com/office/drawing/2014/main" id="{5751C1EB-2BA1-82AD-9D3B-CCD09447CE29}"/>
              </a:ext>
            </a:extLst>
          </p:cNvPr>
          <p:cNvSpPr/>
          <p:nvPr/>
        </p:nvSpPr>
        <p:spPr>
          <a:xfrm>
            <a:off x="2663935" y="5587910"/>
            <a:ext cx="6864130" cy="646331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DE75B863-0870-4DAD-2881-0FCC44D6DFB5}"/>
              </a:ext>
            </a:extLst>
          </p:cNvPr>
          <p:cNvSpPr txBox="1"/>
          <p:nvPr/>
        </p:nvSpPr>
        <p:spPr>
          <a:xfrm>
            <a:off x="2735353" y="5727034"/>
            <a:ext cx="6624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Nel talk di oggi andremo a trattare il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33933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-3" y="-125945"/>
            <a:ext cx="121919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MACHINE LEARNING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0E82439F-0A26-59C2-909B-A5B5BE0233C2}"/>
              </a:ext>
            </a:extLst>
          </p:cNvPr>
          <p:cNvSpPr/>
          <p:nvPr/>
        </p:nvSpPr>
        <p:spPr>
          <a:xfrm>
            <a:off x="496019" y="2093294"/>
            <a:ext cx="11417059" cy="198484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919509DF-A24B-FEC1-1A6A-06F6363CFF2F}"/>
              </a:ext>
            </a:extLst>
          </p:cNvPr>
          <p:cNvSpPr txBox="1"/>
          <p:nvPr/>
        </p:nvSpPr>
        <p:spPr>
          <a:xfrm>
            <a:off x="586916" y="2347054"/>
            <a:ext cx="1101815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Il Machine Learning è un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sottoinsieme dell’AI 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focalizzato in algoritmi che possono «imparare»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patterns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dai cosiddetti dataset, per poi fare delle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predizioni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su nuovi dati mai visti.</a:t>
            </a:r>
          </a:p>
          <a:p>
            <a:pPr algn="ctr"/>
            <a:endParaRPr lang="it-IT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L’abilità del riconoscimento di patterns fa si che questi modelli possano prendere decisioni o fare predizioni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senza delle istruzioni prefissate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B21E2661-6D0C-A266-745A-A737F4F91192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2"/>
              </a:rPr>
              <a:t>link spiegazione IBM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4C50379D-3E8C-624C-5053-8F093CA03407}"/>
              </a:ext>
            </a:extLst>
          </p:cNvPr>
          <p:cNvSpPr/>
          <p:nvPr/>
        </p:nvSpPr>
        <p:spPr>
          <a:xfrm>
            <a:off x="496019" y="4294877"/>
            <a:ext cx="11417059" cy="1473352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418ED662-6BD0-31BE-A3DC-F68654C9A954}"/>
              </a:ext>
            </a:extLst>
          </p:cNvPr>
          <p:cNvSpPr txBox="1"/>
          <p:nvPr/>
        </p:nvSpPr>
        <p:spPr>
          <a:xfrm>
            <a:off x="586915" y="4569888"/>
            <a:ext cx="110181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Sebbene «Machine Learning» e «Intelligenza Artificiale» siano spesso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usati in modo intercambiabile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non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sono del tutto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sinonimi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.</a:t>
            </a:r>
          </a:p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Machine Learning è IA, ma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non tutta l'IA è Machine Learning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645859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ttangolo 20">
            <a:extLst>
              <a:ext uri="{FF2B5EF4-FFF2-40B4-BE49-F238E27FC236}">
                <a16:creationId xmlns:a16="http://schemas.microsoft.com/office/drawing/2014/main" id="{CBFF9204-EE92-FB59-2FD8-E325B6E642B1}"/>
              </a:ext>
            </a:extLst>
          </p:cNvPr>
          <p:cNvSpPr/>
          <p:nvPr/>
        </p:nvSpPr>
        <p:spPr>
          <a:xfrm>
            <a:off x="0" y="5984964"/>
            <a:ext cx="4660277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0" y="-125945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CLASSIFICATORE</a:t>
            </a:r>
          </a:p>
        </p:txBody>
      </p:sp>
      <p:sp>
        <p:nvSpPr>
          <p:cNvPr id="14" name="Rettangolo con angoli arrotondati 13">
            <a:extLst>
              <a:ext uri="{FF2B5EF4-FFF2-40B4-BE49-F238E27FC236}">
                <a16:creationId xmlns:a16="http://schemas.microsoft.com/office/drawing/2014/main" id="{98D56CDC-3F69-084F-7B8A-F43CEDC94909}"/>
              </a:ext>
            </a:extLst>
          </p:cNvPr>
          <p:cNvSpPr/>
          <p:nvPr/>
        </p:nvSpPr>
        <p:spPr>
          <a:xfrm>
            <a:off x="0" y="940863"/>
            <a:ext cx="6461760" cy="5917137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Rettangolo con angoli arrotondati 15">
            <a:extLst>
              <a:ext uri="{FF2B5EF4-FFF2-40B4-BE49-F238E27FC236}">
                <a16:creationId xmlns:a16="http://schemas.microsoft.com/office/drawing/2014/main" id="{3BECB0CD-9242-59C5-2BC7-CF06DC88485F}"/>
              </a:ext>
            </a:extLst>
          </p:cNvPr>
          <p:cNvSpPr/>
          <p:nvPr/>
        </p:nvSpPr>
        <p:spPr>
          <a:xfrm>
            <a:off x="5730240" y="1670770"/>
            <a:ext cx="6461760" cy="4206240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7" name="Rettangolo con angoli arrotondati 16">
            <a:extLst>
              <a:ext uri="{FF2B5EF4-FFF2-40B4-BE49-F238E27FC236}">
                <a16:creationId xmlns:a16="http://schemas.microsoft.com/office/drawing/2014/main" id="{1AC98439-F39D-BA74-7563-7881815865C6}"/>
              </a:ext>
            </a:extLst>
          </p:cNvPr>
          <p:cNvSpPr/>
          <p:nvPr/>
        </p:nvSpPr>
        <p:spPr>
          <a:xfrm>
            <a:off x="587447" y="3155089"/>
            <a:ext cx="4555346" cy="3449476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294733B2-335B-5241-0651-DC5A48E07C54}"/>
              </a:ext>
            </a:extLst>
          </p:cNvPr>
          <p:cNvSpPr/>
          <p:nvPr/>
        </p:nvSpPr>
        <p:spPr>
          <a:xfrm>
            <a:off x="587447" y="1176917"/>
            <a:ext cx="4555346" cy="172473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0" name="Immagine 19" descr="Immagine che contiene testo, schermata, diagramma, Carattere&#10;&#10;Il contenuto generato dall'IA potrebbe non essere corretto.">
            <a:extLst>
              <a:ext uri="{FF2B5EF4-FFF2-40B4-BE49-F238E27FC236}">
                <a16:creationId xmlns:a16="http://schemas.microsoft.com/office/drawing/2014/main" id="{61719F0A-026D-FDDD-83B8-DA245D918A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35"/>
          <a:stretch>
            <a:fillRect/>
          </a:stretch>
        </p:blipFill>
        <p:spPr>
          <a:xfrm>
            <a:off x="6800203" y="1863071"/>
            <a:ext cx="4321834" cy="3821637"/>
          </a:xfrm>
          <a:prstGeom prst="roundRect">
            <a:avLst/>
          </a:prstGeom>
        </p:spPr>
      </p:pic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5EA0A80A-48C5-7A9B-6AAF-D14D96E2EC34}"/>
              </a:ext>
            </a:extLst>
          </p:cNvPr>
          <p:cNvSpPr txBox="1"/>
          <p:nvPr/>
        </p:nvSpPr>
        <p:spPr>
          <a:xfrm>
            <a:off x="688172" y="3253354"/>
            <a:ext cx="435389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Esempio: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Abbiamo un </a:t>
            </a:r>
            <a:r>
              <a:rPr lang="it-IT" b="1" dirty="0">
                <a:solidFill>
                  <a:srgbClr val="FF0074"/>
                </a:solidFill>
                <a:latin typeface="Comic Sans MS" panose="030F0702030302020204" pitchFamily="66" charset="0"/>
              </a:rPr>
              <a:t>dataset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con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vecchi dati 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provenienti da stazioni meteo, in cui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già sappiamo 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se il giorno successivo è stato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caldo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o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freddo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Alleniamo l’AI per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prevedere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queste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due categorie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Dando in pasto all’AI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nuovi dati 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mai immessi nel dataset essa sarà in grado di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classificare i dati 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e dire se sarà caldo o freddo</a:t>
            </a:r>
          </a:p>
          <a:p>
            <a:pPr algn="ctr"/>
            <a:endParaRPr lang="it-IT" dirty="0">
              <a:solidFill>
                <a:srgbClr val="FF0074"/>
              </a:solidFill>
              <a:latin typeface="Comic Sans MS" panose="030F0702030302020204" pitchFamily="66" charset="0"/>
            </a:endParaRP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489523BF-300A-509A-5635-DAD4521C2E2B}"/>
              </a:ext>
            </a:extLst>
          </p:cNvPr>
          <p:cNvSpPr txBox="1"/>
          <p:nvPr/>
        </p:nvSpPr>
        <p:spPr>
          <a:xfrm>
            <a:off x="688172" y="1300622"/>
            <a:ext cx="435389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La classificazione è usata quando la variabile in output è una categoria o una classe.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L’obiettivo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è quello di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assegnare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ai dati in input una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categoria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predefinita</a:t>
            </a:r>
          </a:p>
        </p:txBody>
      </p:sp>
    </p:spTree>
    <p:extLst>
      <p:ext uri="{BB962C8B-B14F-4D97-AF65-F5344CB8AC3E}">
        <p14:creationId xmlns:p14="http://schemas.microsoft.com/office/powerpoint/2010/main" val="1237680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6511AA-F7AE-648B-FCAD-DCC496983D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8291684F-9116-2AAE-A3AB-F85E6EC3938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7483948-A2E9-64F0-7892-21A0A0E477ED}"/>
              </a:ext>
            </a:extLst>
          </p:cNvPr>
          <p:cNvSpPr txBox="1"/>
          <p:nvPr/>
        </p:nvSpPr>
        <p:spPr>
          <a:xfrm>
            <a:off x="-2" y="-125945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CLASSIFICATORE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4B8F3857-E9A3-9FD8-42A5-563B5E8A1257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72A43C91-F3E8-C4ED-E758-011BFF31ACE9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BCCF69B5-1E3A-1F4E-E194-3B9188114A83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F63BC255-2436-4657-3D28-964D29FBA0E1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CCBE0D5B-0D15-23BC-AE29-499DDEDD369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327437B6-9E46-E47D-ECA8-19C9771AC486}"/>
              </a:ext>
            </a:extLst>
          </p:cNvPr>
          <p:cNvSpPr txBox="1"/>
          <p:nvPr/>
        </p:nvSpPr>
        <p:spPr>
          <a:xfrm>
            <a:off x="2971376" y="1348782"/>
            <a:ext cx="6563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Ci sono due tipi di predizioni:</a:t>
            </a:r>
            <a:endParaRPr lang="it-IT" b="1" dirty="0">
              <a:solidFill>
                <a:srgbClr val="FF0074"/>
              </a:solidFill>
              <a:latin typeface="Comic Sans MS" panose="030F0702030302020204" pitchFamily="66" charset="0"/>
            </a:endParaRPr>
          </a:p>
        </p:txBody>
      </p:sp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7B45F562-3436-C842-8C20-714FE91ED38E}"/>
              </a:ext>
            </a:extLst>
          </p:cNvPr>
          <p:cNvSpPr/>
          <p:nvPr/>
        </p:nvSpPr>
        <p:spPr>
          <a:xfrm>
            <a:off x="553167" y="2596551"/>
            <a:ext cx="5183399" cy="3388413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4" name="Rettangolo con angoli arrotondati 13">
            <a:extLst>
              <a:ext uri="{FF2B5EF4-FFF2-40B4-BE49-F238E27FC236}">
                <a16:creationId xmlns:a16="http://schemas.microsoft.com/office/drawing/2014/main" id="{B25C9AF5-7062-D4C6-83EE-CE61B0047634}"/>
              </a:ext>
            </a:extLst>
          </p:cNvPr>
          <p:cNvSpPr/>
          <p:nvPr/>
        </p:nvSpPr>
        <p:spPr>
          <a:xfrm rot="10800000" flipV="1">
            <a:off x="1256893" y="2059763"/>
            <a:ext cx="3683479" cy="420727"/>
          </a:xfrm>
          <a:prstGeom prst="roundRect">
            <a:avLst/>
          </a:prstGeom>
          <a:solidFill>
            <a:srgbClr val="283049"/>
          </a:solidFill>
          <a:ln>
            <a:solidFill>
              <a:srgbClr val="FF00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89AF6E9D-0AD2-34E6-EA98-98F944A70359}"/>
              </a:ext>
            </a:extLst>
          </p:cNvPr>
          <p:cNvSpPr txBox="1"/>
          <p:nvPr/>
        </p:nvSpPr>
        <p:spPr>
          <a:xfrm>
            <a:off x="1693735" y="2082612"/>
            <a:ext cx="2865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Predizioni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discrete</a:t>
            </a:r>
          </a:p>
        </p:txBody>
      </p:sp>
      <p:sp>
        <p:nvSpPr>
          <p:cNvPr id="25" name="Rettangolo con angoli arrotondati 24">
            <a:extLst>
              <a:ext uri="{FF2B5EF4-FFF2-40B4-BE49-F238E27FC236}">
                <a16:creationId xmlns:a16="http://schemas.microsoft.com/office/drawing/2014/main" id="{29761F28-1964-4857-B95F-7DCC99BA3BCA}"/>
              </a:ext>
            </a:extLst>
          </p:cNvPr>
          <p:cNvSpPr/>
          <p:nvPr/>
        </p:nvSpPr>
        <p:spPr>
          <a:xfrm>
            <a:off x="6495327" y="2596551"/>
            <a:ext cx="5183399" cy="3388413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6" name="Rettangolo con angoli arrotondati 25">
            <a:extLst>
              <a:ext uri="{FF2B5EF4-FFF2-40B4-BE49-F238E27FC236}">
                <a16:creationId xmlns:a16="http://schemas.microsoft.com/office/drawing/2014/main" id="{DC4D1DF4-4F2F-E9D1-07E6-F7C51346CC2D}"/>
              </a:ext>
            </a:extLst>
          </p:cNvPr>
          <p:cNvSpPr/>
          <p:nvPr/>
        </p:nvSpPr>
        <p:spPr>
          <a:xfrm rot="10800000" flipV="1">
            <a:off x="7251630" y="2059763"/>
            <a:ext cx="3683479" cy="420727"/>
          </a:xfrm>
          <a:prstGeom prst="roundRect">
            <a:avLst/>
          </a:prstGeom>
          <a:solidFill>
            <a:srgbClr val="283049"/>
          </a:solidFill>
          <a:ln>
            <a:solidFill>
              <a:srgbClr val="FF00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DF12EAF6-72C6-0134-7F6E-0AFBABF80A61}"/>
              </a:ext>
            </a:extLst>
          </p:cNvPr>
          <p:cNvSpPr txBox="1"/>
          <p:nvPr/>
        </p:nvSpPr>
        <p:spPr>
          <a:xfrm>
            <a:off x="7688472" y="2082612"/>
            <a:ext cx="2865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Predizioni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continue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49624412-1068-730F-78DB-6D4300719E97}"/>
              </a:ext>
            </a:extLst>
          </p:cNvPr>
          <p:cNvSpPr txBox="1"/>
          <p:nvPr/>
        </p:nvSpPr>
        <p:spPr>
          <a:xfrm>
            <a:off x="759758" y="3073998"/>
            <a:ext cx="47339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Assegno ad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ogni dato 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una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precisa e distinta categoria</a:t>
            </a:r>
          </a:p>
          <a:p>
            <a:pPr algn="ctr"/>
            <a:endParaRPr lang="it-IT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Ad esempio, un predittore sanitario può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classificare i pazienti come diabetici o non 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sulla base dei dati sanitari. </a:t>
            </a:r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D60D59D8-BBEB-040C-01B5-F1C2E0FBD8A9}"/>
              </a:ext>
            </a:extLst>
          </p:cNvPr>
          <p:cNvSpPr txBox="1"/>
          <p:nvPr/>
        </p:nvSpPr>
        <p:spPr>
          <a:xfrm>
            <a:off x="6720063" y="3075202"/>
            <a:ext cx="473392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Assegno a ogni dato previsioni per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ogni classe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tramite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valori percentuali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.</a:t>
            </a:r>
          </a:p>
          <a:p>
            <a:pPr algn="ctr"/>
            <a:endParaRPr lang="it-IT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Il modello potrebbe classificare un paziente come diabetico con una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probabilità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dell’82% e del 18% di non esserlo.</a:t>
            </a:r>
          </a:p>
        </p:txBody>
      </p:sp>
    </p:spTree>
    <p:extLst>
      <p:ext uri="{BB962C8B-B14F-4D97-AF65-F5344CB8AC3E}">
        <p14:creationId xmlns:p14="http://schemas.microsoft.com/office/powerpoint/2010/main" val="24325679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-2" y="-125945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LOGISTIC REGRESSION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2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2B5EC8D-8E70-D0D4-68B1-DB258AD1A6E4}"/>
              </a:ext>
            </a:extLst>
          </p:cNvPr>
          <p:cNvSpPr txBox="1"/>
          <p:nvPr/>
        </p:nvSpPr>
        <p:spPr>
          <a:xfrm>
            <a:off x="2971376" y="1348782"/>
            <a:ext cx="65637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Ha il compito di </a:t>
            </a:r>
            <a:r>
              <a:rPr lang="it-IT" b="1" dirty="0">
                <a:solidFill>
                  <a:srgbClr val="FF0074"/>
                </a:solidFill>
                <a:latin typeface="Comic Sans MS" panose="030F0702030302020204" pitchFamily="66" charset="0"/>
              </a:rPr>
              <a:t>comparare</a:t>
            </a:r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 due operandi</a:t>
            </a:r>
          </a:p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Viene sempre utilizzato con i </a:t>
            </a:r>
            <a:r>
              <a:rPr lang="it-IT" b="1" dirty="0">
                <a:solidFill>
                  <a:srgbClr val="FF0074"/>
                </a:solidFill>
                <a:latin typeface="Comic Sans MS" panose="030F0702030302020204" pitchFamily="66" charset="0"/>
              </a:rPr>
              <a:t>comandi di </a:t>
            </a:r>
            <a:r>
              <a:rPr lang="it-IT" b="1" dirty="0" err="1">
                <a:solidFill>
                  <a:srgbClr val="FF0074"/>
                </a:solidFill>
                <a:latin typeface="Comic Sans MS" panose="030F0702030302020204" pitchFamily="66" charset="0"/>
              </a:rPr>
              <a:t>branch</a:t>
            </a:r>
            <a:r>
              <a:rPr lang="it-IT" b="1" dirty="0">
                <a:solidFill>
                  <a:srgbClr val="FF0074"/>
                </a:solidFill>
                <a:latin typeface="Comic Sans MS" panose="030F0702030302020204" pitchFamily="66" charset="0"/>
              </a:rPr>
              <a:t> </a:t>
            </a: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102AA516-DC98-6CE2-BFC3-382473B9DEC0}"/>
              </a:ext>
            </a:extLst>
          </p:cNvPr>
          <p:cNvSpPr/>
          <p:nvPr/>
        </p:nvSpPr>
        <p:spPr>
          <a:xfrm rot="10800000" flipV="1">
            <a:off x="2871687" y="2327164"/>
            <a:ext cx="6763108" cy="420727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0E82439F-0A26-59C2-909B-A5B5BE0233C2}"/>
              </a:ext>
            </a:extLst>
          </p:cNvPr>
          <p:cNvSpPr/>
          <p:nvPr/>
        </p:nvSpPr>
        <p:spPr>
          <a:xfrm>
            <a:off x="387469" y="2898416"/>
            <a:ext cx="11417059" cy="3205549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32A413C3-4C0A-4E57-AEB7-181C529D2340}"/>
              </a:ext>
            </a:extLst>
          </p:cNvPr>
          <p:cNvSpPr txBox="1"/>
          <p:nvPr/>
        </p:nvSpPr>
        <p:spPr>
          <a:xfrm>
            <a:off x="3724001" y="2352862"/>
            <a:ext cx="5058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cmp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a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b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</p:txBody>
      </p:sp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2206EAC6-E093-5FDB-C3C7-84A382032B94}"/>
              </a:ext>
            </a:extLst>
          </p:cNvPr>
          <p:cNvSpPr/>
          <p:nvPr/>
        </p:nvSpPr>
        <p:spPr>
          <a:xfrm>
            <a:off x="2575974" y="3155712"/>
            <a:ext cx="7535023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9" name="Rettangolo con angoli arrotondati 18">
            <a:extLst>
              <a:ext uri="{FF2B5EF4-FFF2-40B4-BE49-F238E27FC236}">
                <a16:creationId xmlns:a16="http://schemas.microsoft.com/office/drawing/2014/main" id="{8201C26B-79E2-5AEF-651A-026AF18477B5}"/>
              </a:ext>
            </a:extLst>
          </p:cNvPr>
          <p:cNvSpPr/>
          <p:nvPr/>
        </p:nvSpPr>
        <p:spPr>
          <a:xfrm>
            <a:off x="2596498" y="3873219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2" name="Rettangolo con angoli arrotondati 21">
            <a:extLst>
              <a:ext uri="{FF2B5EF4-FFF2-40B4-BE49-F238E27FC236}">
                <a16:creationId xmlns:a16="http://schemas.microsoft.com/office/drawing/2014/main" id="{D9D9CE2F-5E56-FF22-F82F-C75199A2D205}"/>
              </a:ext>
            </a:extLst>
          </p:cNvPr>
          <p:cNvSpPr/>
          <p:nvPr/>
        </p:nvSpPr>
        <p:spPr>
          <a:xfrm>
            <a:off x="2596498" y="4647848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E6FD1A2C-0AEF-C928-B9B3-B64269A81B11}"/>
              </a:ext>
            </a:extLst>
          </p:cNvPr>
          <p:cNvSpPr/>
          <p:nvPr/>
        </p:nvSpPr>
        <p:spPr>
          <a:xfrm>
            <a:off x="2596498" y="5422478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aphicFrame>
        <p:nvGraphicFramePr>
          <p:cNvPr id="13" name="Tabella 17">
            <a:extLst>
              <a:ext uri="{FF2B5EF4-FFF2-40B4-BE49-F238E27FC236}">
                <a16:creationId xmlns:a16="http://schemas.microsoft.com/office/drawing/2014/main" id="{AC7E6B62-8431-7ECE-9787-FDA7679101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6989048"/>
              </p:ext>
            </p:extLst>
          </p:nvPr>
        </p:nvGraphicFramePr>
        <p:xfrm>
          <a:off x="2422055" y="3158060"/>
          <a:ext cx="760165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38461">
                  <a:extLst>
                    <a:ext uri="{9D8B030D-6E8A-4147-A177-3AD203B41FA5}">
                      <a16:colId xmlns:a16="http://schemas.microsoft.com/office/drawing/2014/main" val="1748936456"/>
                    </a:ext>
                  </a:extLst>
                </a:gridCol>
                <a:gridCol w="2538461">
                  <a:extLst>
                    <a:ext uri="{9D8B030D-6E8A-4147-A177-3AD203B41FA5}">
                      <a16:colId xmlns:a16="http://schemas.microsoft.com/office/drawing/2014/main" val="1599041407"/>
                    </a:ext>
                  </a:extLst>
                </a:gridCol>
                <a:gridCol w="2524728">
                  <a:extLst>
                    <a:ext uri="{9D8B030D-6E8A-4147-A177-3AD203B41FA5}">
                      <a16:colId xmlns:a16="http://schemas.microsoft.com/office/drawing/2014/main" val="8280559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Comando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Logicamente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Acronimo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3650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beq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==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18943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bne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!=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not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70561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blt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&lt;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less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than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67352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ble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&lt;=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less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or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987782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FF0074"/>
                          </a:solidFill>
                        </a:rPr>
                        <a:t>bgt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&gt;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greater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than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8478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bge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&gt;=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greater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or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90993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6773612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1277</TotalTime>
  <Words>825</Words>
  <Application>Microsoft Office PowerPoint</Application>
  <PresentationFormat>Widescreen</PresentationFormat>
  <Paragraphs>152</Paragraphs>
  <Slides>12</Slides>
  <Notes>0</Notes>
  <HiddenSlides>1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12</vt:i4>
      </vt:variant>
    </vt:vector>
  </HeadingPairs>
  <TitlesOfParts>
    <vt:vector size="18" baseType="lpstr">
      <vt:lpstr>Amasis MT Pro</vt:lpstr>
      <vt:lpstr>Arial</vt:lpstr>
      <vt:lpstr>Calibri</vt:lpstr>
      <vt:lpstr>Calibri Light</vt:lpstr>
      <vt:lpstr>Comic Sans MS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Giacomo Paolocci</dc:creator>
  <cp:lastModifiedBy>Giacomo Paolocci</cp:lastModifiedBy>
  <cp:revision>23</cp:revision>
  <dcterms:created xsi:type="dcterms:W3CDTF">2023-09-14T11:34:11Z</dcterms:created>
  <dcterms:modified xsi:type="dcterms:W3CDTF">2025-09-27T19:16:17Z</dcterms:modified>
</cp:coreProperties>
</file>

<file path=docProps/thumbnail.jpeg>
</file>